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18" r:id="rId3"/>
    <p:sldId id="325" r:id="rId4"/>
    <p:sldId id="320" r:id="rId5"/>
    <p:sldId id="319" r:id="rId6"/>
    <p:sldId id="321" r:id="rId7"/>
    <p:sldId id="323" r:id="rId8"/>
    <p:sldId id="317" r:id="rId9"/>
    <p:sldId id="327" r:id="rId10"/>
    <p:sldId id="324" r:id="rId11"/>
    <p:sldId id="32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18"/>
            <p14:sldId id="325"/>
            <p14:sldId id="320"/>
            <p14:sldId id="319"/>
            <p14:sldId id="321"/>
            <p14:sldId id="323"/>
            <p14:sldId id="317"/>
            <p14:sldId id="327"/>
            <p14:sldId id="324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66"/>
    <a:srgbClr val="FF9900"/>
    <a:srgbClr val="00FF00"/>
    <a:srgbClr val="FFFF00"/>
    <a:srgbClr val="FF0000"/>
    <a:srgbClr val="FFFF99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44B6-A921-4134-A48A-668656CEA1AA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24E7-86CD-44EF-85FC-2B28C7744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43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85184"/>
            <a:ext cx="9144000" cy="1039091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Народные движения                                                в России во 2-й пол. </a:t>
            </a:r>
            <a:r>
              <a:rPr lang="en-US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XVIII </a:t>
            </a:r>
            <a:r>
              <a:rPr lang="ru-RU" sz="40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в.</a:t>
            </a:r>
            <a:endParaRPr lang="en-US" sz="4000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  <p:pic>
        <p:nvPicPr>
          <p:cNvPr id="3074" name="Picture 2" descr="http://via-midgard.info/uploads/posts/2013-01/1357946679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48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айл:Pugachev-18-3peri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622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071" y="-1629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Карта заключительного этапа восстания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[177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4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–7</a:t>
            </a:r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5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442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414000"/>
            <a:ext cx="86661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Арест и казнь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Е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. И.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Пугачёва</a:t>
            </a:r>
            <a:endParaRPr lang="ru-RU" sz="3200" dirty="0"/>
          </a:p>
        </p:txBody>
      </p:sp>
      <p:pic>
        <p:nvPicPr>
          <p:cNvPr id="1026" name="Picture 2" descr="http://school-33.ozersk.ru/wp-content/uploads/2013/01/3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43" y="1537172"/>
            <a:ext cx="5715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030150" y="202332"/>
            <a:ext cx="1728191" cy="14127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1775 г.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74398"/>
            <a:ext cx="1728191" cy="1412776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1774 </a:t>
            </a:r>
            <a:r>
              <a:rPr lang="ru-RU" sz="2600" b="1" dirty="0" smtClean="0">
                <a:solidFill>
                  <a:srgbClr val="FF0000"/>
                </a:solidFill>
              </a:rPr>
              <a:t>г.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969839" y="908720"/>
            <a:ext cx="648072" cy="202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995936" y="902590"/>
            <a:ext cx="3168352" cy="202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/>
          <p:cNvSpPr txBox="1">
            <a:spLocks/>
          </p:cNvSpPr>
          <p:nvPr/>
        </p:nvSpPr>
        <p:spPr>
          <a:xfrm>
            <a:off x="3043339" y="5733256"/>
            <a:ext cx="5714999" cy="72008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Маторин В. В. Казнь Пугачёва.                                                                  «Прости, народ православный». 2000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File:Pugachev v kletke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6" y="1537172"/>
            <a:ext cx="2590842" cy="34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338239" y="5032226"/>
            <a:ext cx="2609069" cy="72008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Пугачёв под конвоем. Гравюра 1770-х гг.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71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File:Alexeev Novaya plocsh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3809" r="2499" b="6326"/>
          <a:stretch/>
        </p:blipFill>
        <p:spPr bwMode="auto">
          <a:xfrm>
            <a:off x="-35" y="0"/>
            <a:ext cx="9142049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368" y="1886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Чумной бунт</a:t>
            </a:r>
            <a:endParaRPr lang="ru-RU" sz="32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6368" y="980728"/>
            <a:ext cx="4320480" cy="463860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pPr algn="l"/>
            <a:r>
              <a:rPr lang="ru-RU" sz="1600" b="1" dirty="0" smtClean="0">
                <a:solidFill>
                  <a:srgbClr val="FF0000"/>
                </a:solidFill>
              </a:rPr>
              <a:t>ЧУМНОЙ БУНТ </a:t>
            </a:r>
            <a:r>
              <a:rPr lang="ru-RU" sz="1600" dirty="0" smtClean="0">
                <a:solidFill>
                  <a:schemeClr val="bg1"/>
                </a:solidFill>
              </a:rPr>
              <a:t>– московское восстание 1771 г.</a:t>
            </a:r>
            <a:endParaRPr lang="ru-RU" sz="1600" b="1" i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File:Chumbu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95" y="1628800"/>
            <a:ext cx="4324754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16496" y="5013176"/>
            <a:ext cx="4324754" cy="648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Лисснер Э. Э. Чумной бунт. 1771.                  Акварель кон. </a:t>
            </a:r>
            <a:r>
              <a:rPr lang="en-US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 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upload.wikimedia.org/wikipedia/commons/thumb/1/15/Ambrosius_of_Moscow.jpg/280px-Ambrosius_of_Mos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72" y="763183"/>
            <a:ext cx="2667000" cy="32480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167096" y="3620980"/>
            <a:ext cx="3046751" cy="1512532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АМВРОСИЙ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а</a:t>
            </a:r>
            <a:r>
              <a:rPr lang="ru-RU" sz="1600" dirty="0" smtClean="0">
                <a:solidFill>
                  <a:schemeClr val="bg1"/>
                </a:solidFill>
              </a:rPr>
              <a:t>рхиепископ Московский  </a:t>
            </a: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1768–71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4" name="Picture 6" descr="http://upload.wikimedia.org/wikipedia/commons/3/38/Gregoryorl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23" y="1607484"/>
            <a:ext cx="2714475" cy="36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076853" y="4797152"/>
            <a:ext cx="3046751" cy="206084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ОРЛОВ                            Григорий Григорьевич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генерал-аншеф,                 генерал-фельдцейхмейстер.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Подавил Чумной бунт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368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Крестьянско-казацкое восстание                                под предводительством Е. И. Пугачёва</a:t>
            </a:r>
            <a:endParaRPr lang="ru-RU" sz="3200" dirty="0"/>
          </a:p>
        </p:txBody>
      </p:sp>
      <p:pic>
        <p:nvPicPr>
          <p:cNvPr id="2050" name="Picture 2" descr="File:Yemelyan Pug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9" y="816393"/>
            <a:ext cx="5048250" cy="56292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5645396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Портрет </a:t>
            </a:r>
            <a:r>
              <a:rPr lang="ru-RU" sz="1600" i="1" dirty="0" smtClean="0"/>
              <a:t>Е. И. Пугачёва</a:t>
            </a:r>
            <a:r>
              <a:rPr lang="ru-RU" sz="1600" i="1" dirty="0"/>
              <a:t>, писанный с натуры масляными красками (надпись на портрете: «Подлинное изображение бунтовщика и обманщика Емельки Пугачёва»)</a:t>
            </a:r>
            <a:endParaRPr lang="ru-RU" sz="1600" i="1" dirty="0"/>
          </a:p>
        </p:txBody>
      </p:sp>
      <p:pic>
        <p:nvPicPr>
          <p:cNvPr id="2054" name="Picture 6" descr="http://www.tonnel.ru/calendar/kniga/15699990_tonn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09" y="1052736"/>
            <a:ext cx="3024000" cy="403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732958" y="4577550"/>
            <a:ext cx="3046751" cy="2280449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ПУГАЧЁВ</a:t>
            </a:r>
            <a:r>
              <a:rPr lang="ru-RU" sz="1800" b="1" dirty="0" smtClean="0">
                <a:solidFill>
                  <a:srgbClr val="FF0000"/>
                </a:solidFill>
              </a:rPr>
              <a:t>                                      Емельян Иванович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[1742–75]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рганизатор                       крестьянско-казацкого восстания 1773–75 гг.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Pugachev-18-1peri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8" y="542765"/>
            <a:ext cx="77622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071" y="-1629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Карта начального этапа восстания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[1773–74]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8211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Перов Суд Пугачева (ГИМ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" y="260648"/>
            <a:ext cx="9130329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304" y="6092648"/>
            <a:ext cx="9130329" cy="64807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Перов В. Г. Суд Пугачёва. 1879 </a:t>
            </a:r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20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айл:Pugachev-18-2peri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622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071" y="-1629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Карта второго этапа восстания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[1774]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143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club.foto.ru/gallery/images/photo/2008/11/17/1228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" y="764704"/>
            <a:ext cx="5954720" cy="388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ru/1/1a/%D0%9F%D0%B0%D0%BC%D1%8F%D1%82%D0%BD%D0%B8%D0%BA_%D0%A1%D0%B0%D0%BB%D0%B0%D0%B2%D0%B0%D1%82%D1%83_%D0%AE%D0%BB%D0%B0%D0%B5%D0%B2%D1%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69" y="0"/>
            <a:ext cx="4168059" cy="673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071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Национально-освободительное движение</a:t>
            </a:r>
            <a:endParaRPr lang="ru-RU" sz="2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508105" y="4786064"/>
            <a:ext cx="3384198" cy="2060848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ЮЛАЕВ Салават</a:t>
            </a: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ru-RU" sz="1600" dirty="0" smtClean="0">
                <a:solidFill>
                  <a:schemeClr val="bg1"/>
                </a:solidFill>
              </a:rPr>
              <a:t>1752–1800</a:t>
            </a:r>
            <a:r>
              <a:rPr lang="en-US" sz="1600" dirty="0" smtClean="0">
                <a:solidFill>
                  <a:schemeClr val="bg1"/>
                </a:solidFill>
              </a:rPr>
              <a:t>]</a:t>
            </a:r>
            <a:r>
              <a:rPr lang="ru-RU" sz="1600" dirty="0" smtClean="0">
                <a:solidFill>
                  <a:schemeClr val="bg1"/>
                </a:solidFill>
              </a:rPr>
              <a:t> –                           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б</a:t>
            </a:r>
            <a:r>
              <a:rPr lang="ru-RU" sz="1600" dirty="0" smtClean="0">
                <a:solidFill>
                  <a:schemeClr val="bg1"/>
                </a:solidFill>
              </a:rPr>
              <a:t>ашкирский национальный              герой и поэт.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Сподвижник Е. И. Пугачёва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8242" y="4354448"/>
            <a:ext cx="5590087" cy="431616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Тавасиев  С. Д. Памятник Салавату Юлаеву в Уфе. 1967 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5395" y="4869952"/>
            <a:ext cx="416903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Ты далёко, отчизна моя!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i="1" dirty="0"/>
              <a:t>Я б вернулся в родные края,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i="1" dirty="0"/>
              <a:t>В кандалах я, башкиры!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i="1" dirty="0"/>
              <a:t>Мне пути заметают снега,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i="1" dirty="0"/>
              <a:t>Но весною растают снега,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i="1" dirty="0"/>
              <a:t>Я не умер, башкиры</a:t>
            </a:r>
            <a:r>
              <a:rPr lang="ru-RU" sz="1700" i="1" dirty="0" smtClean="0"/>
              <a:t>!</a:t>
            </a:r>
          </a:p>
          <a:p>
            <a:endParaRPr lang="ru-RU" sz="300" i="1" dirty="0" smtClean="0"/>
          </a:p>
          <a:p>
            <a:pPr algn="r"/>
            <a:r>
              <a:rPr lang="ru-RU" sz="1600" i="1" dirty="0" smtClean="0"/>
              <a:t>Салават Юлаев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669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Казанский Крем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9" y="908720"/>
            <a:ext cx="9127054" cy="550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368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1774 г. – поражение войск Е. И. Пугачёва                   под Казанью</a:t>
            </a:r>
            <a:endParaRPr lang="ru-RU" sz="3200" dirty="0"/>
          </a:p>
        </p:txBody>
      </p:sp>
      <p:pic>
        <p:nvPicPr>
          <p:cNvPr id="1028" name="Picture 4" descr="http://medalirus.ru/upload/portret/4t1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22"/>
          <a:stretch/>
        </p:blipFill>
        <p:spPr bwMode="auto">
          <a:xfrm>
            <a:off x="20279" y="908720"/>
            <a:ext cx="3298102" cy="421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45954" y="4509120"/>
            <a:ext cx="3046751" cy="2160240"/>
          </a:xfrm>
          <a:prstGeom prst="rect">
            <a:avLst/>
          </a:prstGeom>
          <a:solidFill>
            <a:srgbClr val="FFFF99"/>
          </a:solidFill>
          <a:ln w="28575">
            <a:solidFill>
              <a:srgbClr val="FFFF99"/>
            </a:solidFill>
          </a:ln>
          <a:effectLst>
            <a:softEdge rad="317500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МИХЕЛЬСОН                                      Иван Иванович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–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г</a:t>
            </a:r>
            <a:r>
              <a:rPr lang="ru-RU" sz="1600" dirty="0" smtClean="0">
                <a:solidFill>
                  <a:schemeClr val="bg1"/>
                </a:solidFill>
              </a:rPr>
              <a:t>енерал от кавалерии.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Разбил войска Е. И. Пугачёва  под Казанским Кремлём</a:t>
            </a:r>
            <a:endParaRPr lang="ru-RU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183428" y="6093296"/>
            <a:ext cx="5483751" cy="43204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Вид Казанского Кремля. Гравюра 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le:Pugachev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5" y="836712"/>
            <a:ext cx="403608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6068151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Царский портрет </a:t>
            </a:r>
            <a:r>
              <a:rPr lang="ru-RU" sz="1600" i="1" dirty="0" smtClean="0"/>
              <a:t>Е. И. Пугачёва</a:t>
            </a:r>
            <a:r>
              <a:rPr lang="ru-RU" sz="1600" i="1" dirty="0"/>
              <a:t>, </a:t>
            </a:r>
            <a:r>
              <a:rPr lang="ru-RU" sz="1600" i="1" dirty="0" smtClean="0"/>
              <a:t> написанный поверх </a:t>
            </a:r>
            <a:r>
              <a:rPr lang="ru-RU" sz="1600" i="1" dirty="0"/>
              <a:t>портрета Екатерины </a:t>
            </a:r>
            <a:r>
              <a:rPr lang="ru-RU" sz="1600" i="1" dirty="0" smtClean="0"/>
              <a:t>II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3540" y="836712"/>
            <a:ext cx="4572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Объявляется во всенародное </a:t>
            </a:r>
            <a:r>
              <a:rPr lang="ru-RU" b="1" dirty="0" smtClean="0"/>
              <a:t>известие</a:t>
            </a:r>
          </a:p>
          <a:p>
            <a:endParaRPr lang="ru-RU" sz="1600" b="1" dirty="0"/>
          </a:p>
          <a:p>
            <a:r>
              <a:rPr lang="ru-RU" dirty="0"/>
              <a:t>Жалуем сим </a:t>
            </a:r>
            <a:r>
              <a:rPr lang="ru-RU" dirty="0" smtClean="0"/>
              <a:t>именным </a:t>
            </a:r>
            <a:r>
              <a:rPr lang="ru-RU" dirty="0"/>
              <a:t>указом с монаршим и отеческим </a:t>
            </a:r>
            <a:r>
              <a:rPr lang="ru-RU" dirty="0" smtClean="0"/>
              <a:t>нашим милосердием </a:t>
            </a:r>
            <a:r>
              <a:rPr lang="ru-RU" dirty="0"/>
              <a:t>всех, находившихся прежде в крестьянстве </a:t>
            </a:r>
            <a:r>
              <a:rPr lang="ru-RU" dirty="0" smtClean="0"/>
              <a:t>и в </a:t>
            </a:r>
            <a:r>
              <a:rPr lang="ru-RU" dirty="0"/>
              <a:t>подданстве помещиков, быть верноподданными </a:t>
            </a:r>
            <a:r>
              <a:rPr lang="ru-RU" dirty="0" smtClean="0"/>
              <a:t>рабами собственной </a:t>
            </a:r>
            <a:r>
              <a:rPr lang="ru-RU" dirty="0"/>
              <a:t>нашей </a:t>
            </a:r>
            <a:r>
              <a:rPr lang="ru-RU" dirty="0" smtClean="0"/>
              <a:t>короне (…), не </a:t>
            </a:r>
            <a:r>
              <a:rPr lang="ru-RU" dirty="0"/>
              <a:t>требуя рекрутских наборов, </a:t>
            </a:r>
            <a:r>
              <a:rPr lang="ru-RU" dirty="0" smtClean="0"/>
              <a:t>подушных и прочих </a:t>
            </a:r>
            <a:r>
              <a:rPr lang="ru-RU" dirty="0"/>
              <a:t>денежных податей, владением землями, лесными,</a:t>
            </a:r>
            <a:br>
              <a:rPr lang="ru-RU" dirty="0"/>
            </a:br>
            <a:r>
              <a:rPr lang="ru-RU" dirty="0"/>
              <a:t>сенокосными угодьями и рыбными ловлями, и соляными </a:t>
            </a:r>
            <a:r>
              <a:rPr lang="ru-RU" dirty="0" smtClean="0"/>
              <a:t>озёрами без </a:t>
            </a:r>
            <a:r>
              <a:rPr lang="ru-RU" dirty="0"/>
              <a:t>покупки и без оброку; и </a:t>
            </a:r>
            <a:r>
              <a:rPr lang="ru-RU" dirty="0" smtClean="0"/>
              <a:t>освобождаем </a:t>
            </a:r>
            <a:r>
              <a:rPr lang="ru-RU" dirty="0"/>
              <a:t>всех от прежде </a:t>
            </a:r>
            <a:r>
              <a:rPr lang="ru-RU" dirty="0" smtClean="0"/>
              <a:t>чинимых от </a:t>
            </a:r>
            <a:r>
              <a:rPr lang="ru-RU" dirty="0"/>
              <a:t>злодеев дворян и </a:t>
            </a:r>
            <a:r>
              <a:rPr lang="ru-RU" dirty="0" smtClean="0"/>
              <a:t>градских мздоимцев-судей крестьянам и всему народу </a:t>
            </a:r>
            <a:r>
              <a:rPr lang="ru-RU" dirty="0"/>
              <a:t>налагаемых податей и </a:t>
            </a:r>
            <a:r>
              <a:rPr lang="ru-RU" dirty="0" smtClean="0"/>
              <a:t>отягощений (…).</a:t>
            </a:r>
          </a:p>
          <a:p>
            <a:endParaRPr lang="ru-RU" sz="1600" dirty="0"/>
          </a:p>
          <a:p>
            <a:r>
              <a:rPr lang="ru-RU" dirty="0" smtClean="0"/>
              <a:t>Дан </a:t>
            </a:r>
            <a:r>
              <a:rPr lang="ru-RU" dirty="0"/>
              <a:t>июля 31 дня 1774 году.</a:t>
            </a:r>
          </a:p>
          <a:p>
            <a:r>
              <a:rPr lang="ru-RU" dirty="0" err="1"/>
              <a:t>Божиею</a:t>
            </a:r>
            <a:r>
              <a:rPr lang="ru-RU" dirty="0"/>
              <a:t> </a:t>
            </a:r>
            <a:r>
              <a:rPr lang="ru-RU" dirty="0" err="1"/>
              <a:t>милостию</a:t>
            </a:r>
            <a:r>
              <a:rPr lang="ru-RU" dirty="0"/>
              <a:t>, мы, Пётр Третий,</a:t>
            </a:r>
            <a:br>
              <a:rPr lang="ru-RU" dirty="0"/>
            </a:br>
            <a:r>
              <a:rPr lang="ru-RU" dirty="0"/>
              <a:t>император и самодержец </a:t>
            </a:r>
            <a:r>
              <a:rPr lang="ru-RU" dirty="0" smtClean="0"/>
              <a:t>Всероссийский…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5071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Программа Е. И. Пугачёва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1699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316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785</cp:revision>
  <dcterms:created xsi:type="dcterms:W3CDTF">2013-11-10T17:34:13Z</dcterms:created>
  <dcterms:modified xsi:type="dcterms:W3CDTF">2013-12-07T03:01:53Z</dcterms:modified>
</cp:coreProperties>
</file>